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27"/>
  </p:notesMasterIdLst>
  <p:sldIdLst>
    <p:sldId id="256" r:id="rId2"/>
    <p:sldId id="259" r:id="rId3"/>
    <p:sldId id="261" r:id="rId4"/>
    <p:sldId id="264" r:id="rId5"/>
    <p:sldId id="349" r:id="rId6"/>
    <p:sldId id="351" r:id="rId7"/>
    <p:sldId id="347" r:id="rId8"/>
    <p:sldId id="348" r:id="rId9"/>
    <p:sldId id="350" r:id="rId10"/>
    <p:sldId id="258" r:id="rId11"/>
    <p:sldId id="352" r:id="rId12"/>
    <p:sldId id="353" r:id="rId13"/>
    <p:sldId id="354" r:id="rId14"/>
    <p:sldId id="271" r:id="rId15"/>
    <p:sldId id="355" r:id="rId16"/>
    <p:sldId id="361" r:id="rId17"/>
    <p:sldId id="360" r:id="rId18"/>
    <p:sldId id="365" r:id="rId19"/>
    <p:sldId id="362" r:id="rId20"/>
    <p:sldId id="363" r:id="rId21"/>
    <p:sldId id="364" r:id="rId22"/>
    <p:sldId id="276" r:id="rId23"/>
    <p:sldId id="358" r:id="rId24"/>
    <p:sldId id="283" r:id="rId25"/>
    <p:sldId id="277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8D9572-F7E8-487B-879B-9E4A0832EB0A}">
  <a:tblStyle styleId="{A98D9572-F7E8-487B-879B-9E4A0832EB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22" y="108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63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b02797fa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b02797fa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b02797fa4_2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b02797fa4_2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931700" y="3326230"/>
            <a:ext cx="1978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258180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/>
          <p:nvPr/>
        </p:nvSpPr>
        <p:spPr>
          <a:xfrm>
            <a:off x="-6242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bg>
      <p:bgPr>
        <a:solidFill>
          <a:schemeClr val="accent5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039975" y="2245288"/>
            <a:ext cx="4390800" cy="6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2" r:id="rId7"/>
    <p:sldLayoutId id="2147483665" r:id="rId8"/>
    <p:sldLayoutId id="2147483669" r:id="rId9"/>
    <p:sldLayoutId id="2147483672" r:id="rId10"/>
    <p:sldLayoutId id="2147483680" r:id="rId11"/>
    <p:sldLayoutId id="2147483685" r:id="rId12"/>
    <p:sldLayoutId id="2147483690" r:id="rId13"/>
    <p:sldLayoutId id="2147483695" r:id="rId14"/>
    <p:sldLayoutId id="2147483703" r:id="rId15"/>
    <p:sldLayoutId id="2147483704" r:id="rId16"/>
    <p:sldLayoutId id="214748370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CH1</a:t>
            </a:r>
            <a:br>
              <a:rPr lang="en-US" dirty="0"/>
            </a:br>
            <a:r>
              <a:rPr lang="en-US" dirty="0"/>
              <a:t>Pointer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Pointer and array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demo2</a:t>
            </a:r>
            <a:endParaRPr dirty="0"/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nother example</a:t>
            </a:r>
            <a:endParaRPr dirty="0"/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6221B3-4A31-40D1-8923-31765EC7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59" y="1890617"/>
            <a:ext cx="3610479" cy="13622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86D6EE-5B1B-4312-AAAE-5CF7AA27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78" y="637721"/>
            <a:ext cx="547763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9291E1-BCA2-4FBE-9991-8AABBCA4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5" y="1817903"/>
            <a:ext cx="3562847" cy="24196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A05E5D-9E7F-429C-8098-F8DFA17D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78" y="637721"/>
            <a:ext cx="547763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8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E4D36B-8225-4451-80B5-3D71E79C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178" y="637721"/>
            <a:ext cx="5477639" cy="77163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F248D7-D799-4547-8E68-946C289B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83" y="1457354"/>
            <a:ext cx="431542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hem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50" y="127471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(1) </a:t>
            </a:r>
            <a:r>
              <a:rPr lang="en-US" dirty="0"/>
              <a:t>pp == 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(2) </a:t>
            </a:r>
            <a:r>
              <a:rPr lang="en-US" dirty="0"/>
              <a:t>*pp == p[0] ==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(3) </a:t>
            </a:r>
            <a:r>
              <a:rPr lang="en-US" dirty="0"/>
              <a:t>**pp == *a == 0</a:t>
            </a:r>
            <a:endParaRPr dirty="0"/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(1) </a:t>
            </a:r>
            <a:r>
              <a:rPr lang="en-US" dirty="0"/>
              <a:t>Pp+2 == p+2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(2) </a:t>
            </a:r>
            <a:r>
              <a:rPr lang="en-US" dirty="0"/>
              <a:t>*(pp+2) == p[2] == a+2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(3) </a:t>
            </a:r>
            <a:r>
              <a:rPr lang="en-US" dirty="0"/>
              <a:t>*(pp+2)+2 == (a+2)+2 = a+4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(4) </a:t>
            </a:r>
            <a:r>
              <a:rPr lang="en-US" dirty="0"/>
              <a:t>*(*(pp+2)+2) == 4</a:t>
            </a:r>
            <a:endParaRPr dirty="0"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3" y="3436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</a:t>
            </a:r>
            <a:endParaRPr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E68A9B-6206-4598-B8A4-B5B3B123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85" y="1536154"/>
            <a:ext cx="2932030" cy="20711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664360A-CDD7-448D-925D-B56E55629C02}"/>
              </a:ext>
            </a:extLst>
          </p:cNvPr>
          <p:cNvSpPr txBox="1"/>
          <p:nvPr/>
        </p:nvSpPr>
        <p:spPr>
          <a:xfrm>
            <a:off x="4261355" y="121002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demo2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94;p79">
            <a:extLst>
              <a:ext uri="{FF2B5EF4-FFF2-40B4-BE49-F238E27FC236}">
                <a16:creationId xmlns:a16="http://schemas.microsoft.com/office/drawing/2014/main" id="{2F35A68B-B7FE-4208-923E-FB64D04A68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397" b="44882"/>
          <a:stretch/>
        </p:blipFill>
        <p:spPr>
          <a:xfrm>
            <a:off x="862450" y="1696357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200" dirty="0"/>
              <a:t>Passing arrays between functions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cxnSp>
        <p:nvCxnSpPr>
          <p:cNvPr id="525" name="Google Shape;525;p72"/>
          <p:cNvCxnSpPr>
            <a:cxnSpLocks/>
          </p:cNvCxnSpPr>
          <p:nvPr/>
        </p:nvCxnSpPr>
        <p:spPr>
          <a:xfrm>
            <a:off x="4840941" y="3219806"/>
            <a:ext cx="32314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03;p79">
            <a:extLst>
              <a:ext uri="{FF2B5EF4-FFF2-40B4-BE49-F238E27FC236}">
                <a16:creationId xmlns:a16="http://schemas.microsoft.com/office/drawing/2014/main" id="{9696CB80-F8FB-48EB-8508-A76478FC584E}"/>
              </a:ext>
            </a:extLst>
          </p:cNvPr>
          <p:cNvSpPr/>
          <p:nvPr/>
        </p:nvSpPr>
        <p:spPr>
          <a:xfrm>
            <a:off x="862450" y="1704806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08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A67BC7-0CC5-467D-B1E1-0EC0681F9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為何要用</a:t>
            </a:r>
            <a:r>
              <a:rPr lang="en-US" altLang="zh-TW" sz="1800" dirty="0"/>
              <a:t>call by address?</a:t>
            </a:r>
          </a:p>
          <a:p>
            <a:r>
              <a:rPr lang="zh-TW" altLang="en-US" sz="1800" dirty="0"/>
              <a:t>如果用這種方式傳遞陣列的話，要傳遞那些參數呢</a:t>
            </a:r>
            <a:r>
              <a:rPr lang="en-US" altLang="zh-TW" sz="1800" dirty="0"/>
              <a:t>?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9A8510A-A9D1-473A-B4C8-586E5BBF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Call by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68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57307C6-79AB-4412-8F74-9422C1C13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D8E5B6D-ACDF-4F1D-94BA-A4AD6177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D21945-4A33-4E07-B136-B6C23C4A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76" y="0"/>
            <a:ext cx="4752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0FF66CD-4059-4FC3-BD05-78E201220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7450" y="2183872"/>
            <a:ext cx="4109100" cy="1484100"/>
          </a:xfrm>
        </p:spPr>
        <p:txBody>
          <a:bodyPr/>
          <a:lstStyle/>
          <a:p>
            <a:r>
              <a:rPr lang="en-US" altLang="zh-TW" sz="1800" dirty="0"/>
              <a:t>void show(int </a:t>
            </a:r>
            <a:r>
              <a:rPr lang="en-US" altLang="zh-TW" sz="1800" dirty="0" err="1">
                <a:solidFill>
                  <a:srgbClr val="FF0000"/>
                </a:solidFill>
              </a:rPr>
              <a:t>arr</a:t>
            </a:r>
            <a:r>
              <a:rPr lang="en-US" altLang="zh-TW" sz="1800" dirty="0">
                <a:solidFill>
                  <a:srgbClr val="FF0000"/>
                </a:solidFill>
              </a:rPr>
              <a:t>[]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pPr marL="133350" indent="0">
              <a:buNone/>
            </a:pPr>
            <a:r>
              <a:rPr lang="en-US" altLang="zh-TW" sz="1800" dirty="0"/>
              <a:t>	==</a:t>
            </a:r>
            <a:r>
              <a:rPr lang="zh-TW" altLang="en-US" sz="1800" dirty="0"/>
              <a:t> </a:t>
            </a:r>
            <a:r>
              <a:rPr lang="en-US" altLang="zh-TW" sz="1800" dirty="0"/>
              <a:t>void show(int </a:t>
            </a:r>
            <a:r>
              <a:rPr lang="zh-TW" altLang="en-US" sz="1800" dirty="0">
                <a:solidFill>
                  <a:srgbClr val="FF0000"/>
                </a:solidFill>
              </a:rPr>
              <a:t>*</a:t>
            </a:r>
            <a:r>
              <a:rPr lang="en-US" altLang="zh-TW" sz="1800" dirty="0" err="1">
                <a:solidFill>
                  <a:srgbClr val="FF0000"/>
                </a:solidFill>
              </a:rPr>
              <a:t>arr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兩種宣告方式都可以，且用哪一種都可以用陣列記號和指標去存取元素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C368572-366C-4FCA-9AC0-C538AB1E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872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6EDABE7-6010-4C73-80DA-CEDCA870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4" y="1514327"/>
            <a:ext cx="4744112" cy="2114845"/>
          </a:xfrm>
          <a:prstGeom prst="rect">
            <a:avLst/>
          </a:prstGeom>
        </p:spPr>
      </p:pic>
      <p:cxnSp>
        <p:nvCxnSpPr>
          <p:cNvPr id="5" name="Google Shape;465;p67">
            <a:extLst>
              <a:ext uri="{FF2B5EF4-FFF2-40B4-BE49-F238E27FC236}">
                <a16:creationId xmlns:a16="http://schemas.microsoft.com/office/drawing/2014/main" id="{2121AE12-0651-4F4D-9213-0F996BEF6B05}"/>
              </a:ext>
            </a:extLst>
          </p:cNvPr>
          <p:cNvCxnSpPr>
            <a:cxnSpLocks/>
          </p:cNvCxnSpPr>
          <p:nvPr/>
        </p:nvCxnSpPr>
        <p:spPr>
          <a:xfrm>
            <a:off x="5694829" y="1831408"/>
            <a:ext cx="880783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708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Table of 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158673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Pointer and 2D array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204084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Passing arrays between functions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87435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72199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HW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F94085-783E-42C6-A6F4-3D7E50F5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60" y="1638169"/>
            <a:ext cx="4515480" cy="1867161"/>
          </a:xfrm>
          <a:prstGeom prst="rect">
            <a:avLst/>
          </a:prstGeom>
        </p:spPr>
      </p:pic>
      <p:cxnSp>
        <p:nvCxnSpPr>
          <p:cNvPr id="6" name="Google Shape;465;p67">
            <a:extLst>
              <a:ext uri="{FF2B5EF4-FFF2-40B4-BE49-F238E27FC236}">
                <a16:creationId xmlns:a16="http://schemas.microsoft.com/office/drawing/2014/main" id="{8733062A-E8FE-4CE5-9225-FE8DABCEE148}"/>
              </a:ext>
            </a:extLst>
          </p:cNvPr>
          <p:cNvCxnSpPr>
            <a:cxnSpLocks/>
          </p:cNvCxnSpPr>
          <p:nvPr/>
        </p:nvCxnSpPr>
        <p:spPr>
          <a:xfrm>
            <a:off x="5708276" y="1932261"/>
            <a:ext cx="672353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3979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379739-03AC-448C-9483-49B3C449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2" y="1642933"/>
            <a:ext cx="4810796" cy="1857634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A7D902D-27D9-4F4B-B50B-D976D7A72BD1}"/>
              </a:ext>
            </a:extLst>
          </p:cNvPr>
          <p:cNvSpPr/>
          <p:nvPr/>
        </p:nvSpPr>
        <p:spPr>
          <a:xfrm>
            <a:off x="4843180" y="4036945"/>
            <a:ext cx="282389" cy="282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1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F92DA40-D675-4714-87E1-3B17B31E2839}"/>
              </a:ext>
            </a:extLst>
          </p:cNvPr>
          <p:cNvSpPr/>
          <p:nvPr/>
        </p:nvSpPr>
        <p:spPr>
          <a:xfrm>
            <a:off x="5163669" y="4036944"/>
            <a:ext cx="282389" cy="282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2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Google Shape;465;p67">
            <a:extLst>
              <a:ext uri="{FF2B5EF4-FFF2-40B4-BE49-F238E27FC236}">
                <a16:creationId xmlns:a16="http://schemas.microsoft.com/office/drawing/2014/main" id="{F0F520F5-FBF8-4EAD-9C61-1D81C144BDB9}"/>
              </a:ext>
            </a:extLst>
          </p:cNvPr>
          <p:cNvCxnSpPr>
            <a:cxnSpLocks/>
          </p:cNvCxnSpPr>
          <p:nvPr/>
        </p:nvCxnSpPr>
        <p:spPr>
          <a:xfrm>
            <a:off x="3998259" y="2981131"/>
            <a:ext cx="1084729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65;p67">
            <a:extLst>
              <a:ext uri="{FF2B5EF4-FFF2-40B4-BE49-F238E27FC236}">
                <a16:creationId xmlns:a16="http://schemas.microsoft.com/office/drawing/2014/main" id="{D86F6577-4617-42CA-9DD1-EF1B0FEF5C2F}"/>
              </a:ext>
            </a:extLst>
          </p:cNvPr>
          <p:cNvCxnSpPr>
            <a:cxnSpLocks/>
          </p:cNvCxnSpPr>
          <p:nvPr/>
        </p:nvCxnSpPr>
        <p:spPr>
          <a:xfrm>
            <a:off x="4211170" y="2911654"/>
            <a:ext cx="773205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201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7"/>
          <p:cNvPicPr preferRelativeResize="0"/>
          <p:nvPr/>
        </p:nvPicPr>
        <p:blipFill rotWithShape="1">
          <a:blip r:embed="rId3">
            <a:alphaModFix/>
          </a:blip>
          <a:srcRect l="9469" r="13417"/>
          <a:stretch/>
        </p:blipFill>
        <p:spPr>
          <a:xfrm>
            <a:off x="-57651" y="0"/>
            <a:ext cx="55962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7"/>
          <p:cNvSpPr/>
          <p:nvPr/>
        </p:nvSpPr>
        <p:spPr>
          <a:xfrm>
            <a:off x="-57650" y="5600"/>
            <a:ext cx="55962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7"/>
          <p:cNvSpPr/>
          <p:nvPr/>
        </p:nvSpPr>
        <p:spPr>
          <a:xfrm>
            <a:off x="339660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87"/>
          <p:cNvSpPr txBox="1">
            <a:spLocks noGrp="1"/>
          </p:cNvSpPr>
          <p:nvPr>
            <p:ph type="title"/>
          </p:nvPr>
        </p:nvSpPr>
        <p:spPr>
          <a:xfrm>
            <a:off x="4168000" y="963075"/>
            <a:ext cx="4262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03</a:t>
            </a:r>
            <a:br>
              <a:rPr lang="en-US" altLang="zh-TW" dirty="0"/>
            </a:br>
            <a:r>
              <a:rPr lang="en-US" altLang="zh-TW" dirty="0"/>
              <a:t>HOLY AI</a:t>
            </a:r>
            <a:endParaRPr dirty="0"/>
          </a:p>
        </p:txBody>
      </p:sp>
      <p:cxnSp>
        <p:nvCxnSpPr>
          <p:cNvPr id="676" name="Google Shape;676;p87"/>
          <p:cNvCxnSpPr/>
          <p:nvPr/>
        </p:nvCxnSpPr>
        <p:spPr>
          <a:xfrm>
            <a:off x="7660843" y="21571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0DC85B-9791-4129-8892-258CE716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117"/>
            <a:ext cx="9144000" cy="27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4"/>
          <p:cNvSpPr txBox="1">
            <a:spLocks noGrp="1"/>
          </p:cNvSpPr>
          <p:nvPr>
            <p:ph type="title"/>
          </p:nvPr>
        </p:nvSpPr>
        <p:spPr>
          <a:xfrm>
            <a:off x="931700" y="2019718"/>
            <a:ext cx="3252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HW</a:t>
            </a:r>
          </a:p>
        </p:txBody>
      </p:sp>
      <p:sp>
        <p:nvSpPr>
          <p:cNvPr id="745" name="Google Shape;745;p94"/>
          <p:cNvSpPr txBox="1">
            <a:spLocks noGrp="1"/>
          </p:cNvSpPr>
          <p:nvPr>
            <p:ph type="title" idx="2"/>
          </p:nvPr>
        </p:nvSpPr>
        <p:spPr>
          <a:xfrm>
            <a:off x="931700" y="967055"/>
            <a:ext cx="3057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l="20648" t="-60076" r="-74281"/>
          <a:stretch/>
        </p:blipFill>
        <p:spPr>
          <a:xfrm>
            <a:off x="2958925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flipH="1">
            <a:off x="2656950" y="-3466525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9" name="Google Shape;749;p94"/>
          <p:cNvCxnSpPr/>
          <p:nvPr/>
        </p:nvCxnSpPr>
        <p:spPr>
          <a:xfrm>
            <a:off x="1010924" y="277757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TW" dirty="0"/>
              <a:t>¡Gracias!</a:t>
            </a:r>
            <a:endParaRPr dirty="0"/>
          </a:p>
        </p:txBody>
      </p:sp>
      <p:cxnSp>
        <p:nvCxnSpPr>
          <p:cNvPr id="682" name="Google Shape;682;p88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32;p73">
            <a:extLst>
              <a:ext uri="{FF2B5EF4-FFF2-40B4-BE49-F238E27FC236}">
                <a16:creationId xmlns:a16="http://schemas.microsoft.com/office/drawing/2014/main" id="{7C0862E4-E31F-4CA0-9474-00732E382B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330" t="14107" r="10793" b="13841"/>
          <a:stretch/>
        </p:blipFill>
        <p:spPr>
          <a:xfrm>
            <a:off x="-145" y="-1"/>
            <a:ext cx="3879622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2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altLang="zh-TW" dirty="0"/>
              <a:t>Pointer &amp;</a:t>
            </a:r>
            <a:br>
              <a:rPr lang="en-US" altLang="zh-TW" dirty="0"/>
            </a:br>
            <a:r>
              <a:rPr lang="en-US" altLang="zh-TW" dirty="0"/>
              <a:t>	    2D array</a:t>
            </a:r>
          </a:p>
        </p:txBody>
      </p:sp>
      <p:sp>
        <p:nvSpPr>
          <p:cNvPr id="523" name="Google Shape;523;p72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25" name="Google Shape;525;p72"/>
          <p:cNvCxnSpPr>
            <a:cxnSpLocks/>
          </p:cNvCxnSpPr>
          <p:nvPr/>
        </p:nvCxnSpPr>
        <p:spPr>
          <a:xfrm>
            <a:off x="4840941" y="3219806"/>
            <a:ext cx="323140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533;p73">
            <a:extLst>
              <a:ext uri="{FF2B5EF4-FFF2-40B4-BE49-F238E27FC236}">
                <a16:creationId xmlns:a16="http://schemas.microsoft.com/office/drawing/2014/main" id="{1884D6C2-3BC6-4AE4-BD0C-D7D7F4EB6FE6}"/>
              </a:ext>
            </a:extLst>
          </p:cNvPr>
          <p:cNvSpPr/>
          <p:nvPr/>
        </p:nvSpPr>
        <p:spPr>
          <a:xfrm>
            <a:off x="0" y="-13"/>
            <a:ext cx="3879478" cy="5143477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body" idx="1"/>
          </p:nvPr>
        </p:nvSpPr>
        <p:spPr>
          <a:xfrm>
            <a:off x="2517474" y="2351959"/>
            <a:ext cx="4938575" cy="193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0000"/>
                </a:solidFill>
              </a:rPr>
              <a:t>Arr</a:t>
            </a:r>
            <a:r>
              <a:rPr lang="en-US" sz="2800" dirty="0">
                <a:solidFill>
                  <a:srgbClr val="000000"/>
                </a:solidFill>
              </a:rPr>
              <a:t>[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][j] == (</a:t>
            </a:r>
            <a:r>
              <a:rPr lang="en-US" sz="2800" dirty="0" err="1">
                <a:solidFill>
                  <a:srgbClr val="000000"/>
                </a:solidFill>
              </a:rPr>
              <a:t>arr</a:t>
            </a:r>
            <a:r>
              <a:rPr lang="en-US" sz="2800" dirty="0">
                <a:solidFill>
                  <a:srgbClr val="000000"/>
                </a:solidFill>
              </a:rPr>
              <a:t>[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])</a:t>
            </a:r>
            <a:r>
              <a:rPr lang="en-US" sz="2800" dirty="0">
                <a:solidFill>
                  <a:srgbClr val="FF0000"/>
                </a:solidFill>
              </a:rPr>
              <a:t>[j]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</a:rPr>
              <a:t>              == </a:t>
            </a:r>
            <a:r>
              <a:rPr lang="en-US" sz="2800" dirty="0">
                <a:solidFill>
                  <a:srgbClr val="FF0000"/>
                </a:solidFill>
              </a:rPr>
              <a:t>*(</a:t>
            </a:r>
            <a:r>
              <a:rPr lang="en-US" sz="2800" dirty="0" err="1">
                <a:solidFill>
                  <a:srgbClr val="000000"/>
                </a:solidFill>
              </a:rPr>
              <a:t>arr</a:t>
            </a:r>
            <a:r>
              <a:rPr lang="en-US" sz="2800" dirty="0">
                <a:solidFill>
                  <a:srgbClr val="000000"/>
                </a:solidFill>
              </a:rPr>
              <a:t>[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] </a:t>
            </a:r>
            <a:r>
              <a:rPr lang="en-US" sz="2800" dirty="0">
                <a:solidFill>
                  <a:srgbClr val="FF0000"/>
                </a:solidFill>
              </a:rPr>
              <a:t>+ j)</a:t>
            </a:r>
            <a:r>
              <a:rPr lang="en-US" sz="2800" dirty="0">
                <a:solidFill>
                  <a:schemeClr val="tx1"/>
                </a:solidFill>
              </a:rPr>
              <a:t>……</a:t>
            </a:r>
          </a:p>
          <a:p>
            <a:pPr marL="0" lvl="0" indent="0">
              <a:buNone/>
            </a:pPr>
            <a:r>
              <a:rPr lang="en-US" altLang="zh-TW" sz="2800" dirty="0">
                <a:solidFill>
                  <a:srgbClr val="000000"/>
                </a:solidFill>
              </a:rPr>
              <a:t>              == </a:t>
            </a:r>
            <a:r>
              <a:rPr lang="en-US" altLang="zh-TW" sz="2800" dirty="0">
                <a:solidFill>
                  <a:schemeClr val="tx1"/>
                </a:solidFill>
              </a:rPr>
              <a:t>*(</a:t>
            </a:r>
            <a:r>
              <a:rPr lang="en-US" altLang="zh-TW" sz="2800" dirty="0" err="1">
                <a:solidFill>
                  <a:schemeClr val="tx1"/>
                </a:solidFill>
              </a:rPr>
              <a:t>arr</a:t>
            </a:r>
            <a:r>
              <a:rPr lang="en-US" altLang="zh-TW" sz="2800" dirty="0">
                <a:solidFill>
                  <a:srgbClr val="FF0000"/>
                </a:solidFill>
              </a:rPr>
              <a:t>[</a:t>
            </a:r>
            <a:r>
              <a:rPr lang="en-US" altLang="zh-TW" sz="2800" dirty="0" err="1">
                <a:solidFill>
                  <a:srgbClr val="FF0000"/>
                </a:solidFill>
              </a:rPr>
              <a:t>i</a:t>
            </a:r>
            <a:r>
              <a:rPr lang="en-US" altLang="zh-TW" sz="2800" dirty="0">
                <a:solidFill>
                  <a:srgbClr val="FF0000"/>
                </a:solidFill>
              </a:rPr>
              <a:t>] </a:t>
            </a:r>
            <a:r>
              <a:rPr lang="en-US" altLang="zh-TW" sz="2800" dirty="0">
                <a:solidFill>
                  <a:schemeClr val="tx1"/>
                </a:solidFill>
              </a:rPr>
              <a:t>+ j)</a:t>
            </a:r>
            <a:endParaRPr lang="en-US" sz="28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              == *(</a:t>
            </a:r>
            <a:r>
              <a:rPr lang="en-US" sz="2800" dirty="0">
                <a:solidFill>
                  <a:srgbClr val="FF0000"/>
                </a:solidFill>
              </a:rPr>
              <a:t>*(</a:t>
            </a:r>
            <a:r>
              <a:rPr lang="en-US" sz="2800" dirty="0" err="1">
                <a:solidFill>
                  <a:srgbClr val="000000"/>
                </a:solidFill>
              </a:rPr>
              <a:t>arr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+ 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) </a:t>
            </a:r>
            <a:r>
              <a:rPr lang="en-US" sz="2800" dirty="0">
                <a:solidFill>
                  <a:srgbClr val="000000"/>
                </a:solidFill>
              </a:rPr>
              <a:t>+ j)</a:t>
            </a:r>
            <a:r>
              <a:rPr lang="en-US" altLang="zh-TW" sz="2800" dirty="0">
                <a:solidFill>
                  <a:schemeClr val="tx1"/>
                </a:solidFill>
              </a:rPr>
              <a:t> ……</a:t>
            </a:r>
            <a:endParaRPr sz="2800" dirty="0"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4"/>
            <a:ext cx="5768100" cy="73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1800" dirty="0">
                <a:highlight>
                  <a:srgbClr val="00FFFF"/>
                </a:highlight>
              </a:rPr>
              <a:t>Address</a:t>
            </a:r>
            <a:r>
              <a:rPr lang="en-US" altLang="zh-TW" sz="1800" dirty="0"/>
              <a:t> : (</a:t>
            </a:r>
            <a:r>
              <a:rPr lang="en-US" altLang="zh-TW" sz="1800" dirty="0" err="1"/>
              <a:t>ptr+i</a:t>
            </a:r>
            <a:r>
              <a:rPr lang="en-US" altLang="zh-TW" sz="1800" dirty="0"/>
              <a:t>) == (</a:t>
            </a:r>
            <a:r>
              <a:rPr lang="en-US" altLang="zh-TW" sz="1800" dirty="0" err="1"/>
              <a:t>arr+i</a:t>
            </a:r>
            <a:r>
              <a:rPr lang="en-US" altLang="zh-TW" sz="1800" dirty="0"/>
              <a:t>) == &amp;</a:t>
            </a:r>
            <a:r>
              <a:rPr lang="en-US" altLang="zh-TW" sz="1800" dirty="0" err="1"/>
              <a:t>arr</a:t>
            </a:r>
            <a:r>
              <a:rPr lang="en-US" altLang="zh-TW" sz="1800" dirty="0"/>
              <a:t>[</a:t>
            </a:r>
            <a:r>
              <a:rPr lang="en-US" altLang="zh-TW" sz="1800" dirty="0" err="1"/>
              <a:t>i</a:t>
            </a:r>
            <a:r>
              <a:rPr lang="en-US" altLang="zh-TW" sz="1800" dirty="0"/>
              <a:t>] </a:t>
            </a:r>
            <a:br>
              <a:rPr lang="en-US" altLang="zh-TW" sz="1800" dirty="0"/>
            </a:br>
            <a:r>
              <a:rPr lang="en-US" altLang="zh-TW" sz="1800" dirty="0">
                <a:highlight>
                  <a:srgbClr val="D60093"/>
                </a:highlight>
              </a:rPr>
              <a:t>Value</a:t>
            </a:r>
            <a:r>
              <a:rPr lang="en-US" altLang="zh-TW" sz="1800" dirty="0"/>
              <a:t> : *(</a:t>
            </a:r>
            <a:r>
              <a:rPr lang="en-US" altLang="zh-TW" sz="1800" dirty="0" err="1"/>
              <a:t>ptr+i</a:t>
            </a:r>
            <a:r>
              <a:rPr lang="en-US" altLang="zh-TW" sz="1800" dirty="0"/>
              <a:t>) == </a:t>
            </a:r>
            <a:r>
              <a:rPr lang="en-US" altLang="zh-TW" sz="1800" dirty="0">
                <a:solidFill>
                  <a:srgbClr val="FF0000"/>
                </a:solidFill>
              </a:rPr>
              <a:t>*(</a:t>
            </a:r>
            <a:r>
              <a:rPr lang="en-US" altLang="zh-TW" sz="1800" dirty="0" err="1">
                <a:solidFill>
                  <a:schemeClr val="tx1"/>
                </a:solidFill>
              </a:rPr>
              <a:t>arr</a:t>
            </a:r>
            <a:r>
              <a:rPr lang="en-US" altLang="zh-TW" sz="1800" dirty="0" err="1">
                <a:solidFill>
                  <a:srgbClr val="FF0000"/>
                </a:solidFill>
              </a:rPr>
              <a:t>+i</a:t>
            </a:r>
            <a:r>
              <a:rPr lang="en-US" altLang="zh-TW" sz="1800" dirty="0">
                <a:solidFill>
                  <a:srgbClr val="FF0000"/>
                </a:solidFill>
              </a:rPr>
              <a:t>) == </a:t>
            </a:r>
            <a:r>
              <a:rPr lang="en-US" altLang="zh-TW" sz="1800" dirty="0" err="1">
                <a:solidFill>
                  <a:schemeClr val="tx1"/>
                </a:solidFill>
              </a:rPr>
              <a:t>arr</a:t>
            </a:r>
            <a:r>
              <a:rPr lang="en-US" altLang="zh-TW" sz="1800" dirty="0">
                <a:solidFill>
                  <a:srgbClr val="FF0000"/>
                </a:solidFill>
              </a:rPr>
              <a:t>[</a:t>
            </a:r>
            <a:r>
              <a:rPr lang="en-US" altLang="zh-TW" sz="1800" dirty="0" err="1">
                <a:solidFill>
                  <a:srgbClr val="FF0000"/>
                </a:solidFill>
              </a:rPr>
              <a:t>i</a:t>
            </a:r>
            <a:r>
              <a:rPr lang="en-US" altLang="zh-TW" sz="1800" dirty="0">
                <a:solidFill>
                  <a:srgbClr val="FF0000"/>
                </a:solidFill>
              </a:rPr>
              <a:t>]</a:t>
            </a:r>
          </a:p>
        </p:txBody>
      </p:sp>
      <p:cxnSp>
        <p:nvCxnSpPr>
          <p:cNvPr id="552" name="Google Shape;552;p75"/>
          <p:cNvCxnSpPr>
            <a:cxnSpLocks/>
          </p:cNvCxnSpPr>
          <p:nvPr/>
        </p:nvCxnSpPr>
        <p:spPr>
          <a:xfrm>
            <a:off x="2770094" y="2255020"/>
            <a:ext cx="362398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93393A6A-521F-4283-BC5D-2789A1DB91DF}"/>
              </a:ext>
            </a:extLst>
          </p:cNvPr>
          <p:cNvSpPr/>
          <p:nvPr/>
        </p:nvSpPr>
        <p:spPr>
          <a:xfrm>
            <a:off x="6279776" y="2965076"/>
            <a:ext cx="282389" cy="282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1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C27F704-EFAE-4E1F-AA84-73E6DEA217A2}"/>
              </a:ext>
            </a:extLst>
          </p:cNvPr>
          <p:cNvSpPr/>
          <p:nvPr/>
        </p:nvSpPr>
        <p:spPr>
          <a:xfrm>
            <a:off x="6862482" y="3783106"/>
            <a:ext cx="282389" cy="282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2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1846E43-9ACC-44A7-8A77-64EBCF46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縮寫複習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31E828-D09D-4A51-9805-6560F78C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65" y="2351960"/>
            <a:ext cx="3658111" cy="21053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9A7E82-52B3-4A4F-9AD7-51643B3B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92" y="3286772"/>
            <a:ext cx="2428366" cy="11705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F71E56-848C-4D59-B76C-934ADB77FB18}"/>
              </a:ext>
            </a:extLst>
          </p:cNvPr>
          <p:cNvSpPr txBox="1"/>
          <p:nvPr/>
        </p:nvSpPr>
        <p:spPr>
          <a:xfrm>
            <a:off x="6293699" y="2862743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4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3D5494-7343-4980-8FC3-62B07E52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138" y="0"/>
            <a:ext cx="5768100" cy="528600"/>
          </a:xfrm>
        </p:spPr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複習</a:t>
            </a:r>
            <a:r>
              <a:rPr lang="en-US" altLang="zh-TW" dirty="0">
                <a:solidFill>
                  <a:srgbClr val="C00000"/>
                </a:solidFill>
              </a:rPr>
              <a:t>DIO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EC10F-792A-43D6-B21F-C5A4CDDB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142"/>
            <a:ext cx="9144000" cy="44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DDF2-0CA8-430E-8CD8-88ADB5B9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指標陣列</a:t>
            </a:r>
          </a:p>
        </p:txBody>
      </p:sp>
      <p:sp>
        <p:nvSpPr>
          <p:cNvPr id="3" name="Google Shape;550;p75">
            <a:extLst>
              <a:ext uri="{FF2B5EF4-FFF2-40B4-BE49-F238E27FC236}">
                <a16:creationId xmlns:a16="http://schemas.microsoft.com/office/drawing/2014/main" id="{F47EEF2C-784D-4EE5-9A88-6DDA1CA5E3A4}"/>
              </a:ext>
            </a:extLst>
          </p:cNvPr>
          <p:cNvSpPr txBox="1">
            <a:spLocks/>
          </p:cNvSpPr>
          <p:nvPr/>
        </p:nvSpPr>
        <p:spPr>
          <a:xfrm>
            <a:off x="892050" y="1217553"/>
            <a:ext cx="7359900" cy="3870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CAC70B-CDA5-4241-AA61-6162E3A4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6" y="1590538"/>
            <a:ext cx="786874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1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0;p75">
            <a:extLst>
              <a:ext uri="{FF2B5EF4-FFF2-40B4-BE49-F238E27FC236}">
                <a16:creationId xmlns:a16="http://schemas.microsoft.com/office/drawing/2014/main" id="{F47EEF2C-784D-4EE5-9A88-6DDA1CA5E3A4}"/>
              </a:ext>
            </a:extLst>
          </p:cNvPr>
          <p:cNvSpPr txBox="1">
            <a:spLocks/>
          </p:cNvSpPr>
          <p:nvPr/>
        </p:nvSpPr>
        <p:spPr>
          <a:xfrm>
            <a:off x="892050" y="1217553"/>
            <a:ext cx="7359900" cy="3870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15B2A1-63A8-41EC-8DD2-C5C149C1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65" y="0"/>
            <a:ext cx="43484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0;p75">
            <a:extLst>
              <a:ext uri="{FF2B5EF4-FFF2-40B4-BE49-F238E27FC236}">
                <a16:creationId xmlns:a16="http://schemas.microsoft.com/office/drawing/2014/main" id="{FA485F8B-D456-4EB4-9072-97E7301447B6}"/>
              </a:ext>
            </a:extLst>
          </p:cNvPr>
          <p:cNvSpPr txBox="1">
            <a:spLocks/>
          </p:cNvSpPr>
          <p:nvPr/>
        </p:nvSpPr>
        <p:spPr>
          <a:xfrm>
            <a:off x="2048719" y="3659465"/>
            <a:ext cx="5287107" cy="148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000" dirty="0"/>
              <a:t>*</a:t>
            </a:r>
            <a:r>
              <a:rPr lang="en-US" altLang="zh-TW" sz="2000" dirty="0">
                <a:solidFill>
                  <a:srgbClr val="C00000"/>
                </a:solidFill>
              </a:rPr>
              <a:t>*</a:t>
            </a:r>
            <a:r>
              <a:rPr lang="en-US" altLang="zh-TW" sz="2000" dirty="0" err="1">
                <a:solidFill>
                  <a:srgbClr val="C00000"/>
                </a:solidFill>
              </a:rPr>
              <a:t>ptr</a:t>
            </a:r>
            <a:r>
              <a:rPr lang="en-US" altLang="zh-TW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/>
              <a:t>== </a:t>
            </a:r>
            <a:r>
              <a:rPr lang="en-US" altLang="zh-TW" sz="2000" dirty="0">
                <a:solidFill>
                  <a:srgbClr val="C00000"/>
                </a:solidFill>
              </a:rPr>
              <a:t>*</a:t>
            </a:r>
            <a:r>
              <a:rPr lang="en-US" altLang="zh-TW" sz="2000" dirty="0" err="1">
                <a:solidFill>
                  <a:srgbClr val="C00000"/>
                </a:solidFill>
              </a:rPr>
              <a:t>ptr</a:t>
            </a:r>
            <a:r>
              <a:rPr lang="en-US" altLang="zh-TW" sz="2000" dirty="0">
                <a:solidFill>
                  <a:srgbClr val="C00000"/>
                </a:solidFill>
              </a:rPr>
              <a:t>[0]</a:t>
            </a:r>
            <a:r>
              <a:rPr lang="en-US" altLang="zh-TW" sz="2000" dirty="0"/>
              <a:t> == *</a:t>
            </a:r>
            <a:r>
              <a:rPr lang="en-US" altLang="zh-TW" sz="2000" dirty="0" err="1"/>
              <a:t>arr</a:t>
            </a:r>
            <a:r>
              <a:rPr lang="en-US" altLang="zh-TW" sz="2000" dirty="0"/>
              <a:t>[0] == </a:t>
            </a:r>
            <a:r>
              <a:rPr lang="en-US" altLang="zh-TW" sz="2000" dirty="0" err="1"/>
              <a:t>arr</a:t>
            </a:r>
            <a:r>
              <a:rPr lang="en-US" altLang="zh-TW" sz="2000" dirty="0"/>
              <a:t>[0][0] == 1</a:t>
            </a:r>
          </a:p>
          <a:p>
            <a:r>
              <a:rPr lang="en-US" altLang="zh-TW" sz="2000" dirty="0"/>
              <a:t>**(ptr+1) == *</a:t>
            </a:r>
            <a:r>
              <a:rPr lang="en-US" altLang="zh-TW" sz="2000" dirty="0" err="1">
                <a:solidFill>
                  <a:srgbClr val="00B050"/>
                </a:solidFill>
              </a:rPr>
              <a:t>ptr</a:t>
            </a:r>
            <a:r>
              <a:rPr lang="en-US" altLang="zh-TW" sz="2000" dirty="0">
                <a:solidFill>
                  <a:srgbClr val="00B050"/>
                </a:solidFill>
              </a:rPr>
              <a:t>[1]</a:t>
            </a:r>
            <a:r>
              <a:rPr lang="en-US" altLang="zh-TW" sz="2000" dirty="0"/>
              <a:t> == *</a:t>
            </a:r>
            <a:r>
              <a:rPr lang="en-US" altLang="zh-TW" sz="2000" dirty="0" err="1">
                <a:solidFill>
                  <a:srgbClr val="00B050"/>
                </a:solidFill>
              </a:rPr>
              <a:t>arr</a:t>
            </a:r>
            <a:r>
              <a:rPr lang="en-US" altLang="zh-TW" sz="2000" dirty="0">
                <a:solidFill>
                  <a:srgbClr val="00B050"/>
                </a:solidFill>
              </a:rPr>
              <a:t>[1]</a:t>
            </a:r>
            <a:r>
              <a:rPr lang="en-US" altLang="zh-TW" sz="2000" dirty="0"/>
              <a:t> == </a:t>
            </a:r>
            <a:r>
              <a:rPr lang="en-US" altLang="zh-TW" sz="2000" dirty="0" err="1"/>
              <a:t>arr</a:t>
            </a:r>
            <a:r>
              <a:rPr lang="en-US" altLang="zh-TW" sz="2000" dirty="0"/>
              <a:t>[1][0] == 5</a:t>
            </a:r>
          </a:p>
          <a:p>
            <a:r>
              <a:rPr lang="en-US" altLang="zh-TW" sz="2000" dirty="0"/>
              <a:t>**(ptr+2) == *</a:t>
            </a:r>
            <a:r>
              <a:rPr lang="en-US" altLang="zh-TW" sz="2000" dirty="0" err="1"/>
              <a:t>ptr</a:t>
            </a:r>
            <a:r>
              <a:rPr lang="en-US" altLang="zh-TW" sz="2000" dirty="0"/>
              <a:t>[2] == </a:t>
            </a:r>
            <a:r>
              <a:rPr lang="en-US" altLang="zh-TW" sz="2000" dirty="0">
                <a:solidFill>
                  <a:srgbClr val="0070C0"/>
                </a:solidFill>
              </a:rPr>
              <a:t>*</a:t>
            </a:r>
            <a:r>
              <a:rPr lang="en-US" altLang="zh-TW" sz="2000" dirty="0" err="1">
                <a:solidFill>
                  <a:srgbClr val="0070C0"/>
                </a:solidFill>
              </a:rPr>
              <a:t>arr</a:t>
            </a:r>
            <a:r>
              <a:rPr lang="en-US" altLang="zh-TW" sz="2000" dirty="0">
                <a:solidFill>
                  <a:srgbClr val="0070C0"/>
                </a:solidFill>
              </a:rPr>
              <a:t>[2] </a:t>
            </a:r>
            <a:r>
              <a:rPr lang="en-US" altLang="zh-TW" sz="2000" dirty="0"/>
              <a:t>== </a:t>
            </a:r>
            <a:r>
              <a:rPr lang="en-US" altLang="zh-TW" sz="2000" dirty="0" err="1">
                <a:solidFill>
                  <a:srgbClr val="0070C0"/>
                </a:solidFill>
              </a:rPr>
              <a:t>arr</a:t>
            </a:r>
            <a:r>
              <a:rPr lang="en-US" altLang="zh-TW" sz="2000" dirty="0">
                <a:solidFill>
                  <a:srgbClr val="0070C0"/>
                </a:solidFill>
              </a:rPr>
              <a:t>[2][0] </a:t>
            </a:r>
            <a:r>
              <a:rPr lang="en-US" altLang="zh-TW" sz="2000" dirty="0"/>
              <a:t>== 9</a:t>
            </a:r>
          </a:p>
          <a:p>
            <a:endParaRPr 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CBCC6A-3889-482D-A129-18B7FC16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64" y="33800"/>
            <a:ext cx="4819421" cy="36903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F5F099C-7897-4C05-8B13-94734F3354A4}"/>
              </a:ext>
            </a:extLst>
          </p:cNvPr>
          <p:cNvSpPr txBox="1"/>
          <p:nvPr/>
        </p:nvSpPr>
        <p:spPr>
          <a:xfrm>
            <a:off x="7542081" y="2571750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可看</a:t>
            </a:r>
            <a:r>
              <a:rPr lang="en-US" altLang="zh-TW" dirty="0">
                <a:highlight>
                  <a:srgbClr val="FFFF00"/>
                </a:highlight>
              </a:rPr>
              <a:t>DEMO1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085064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375</Words>
  <Application>Microsoft Office PowerPoint</Application>
  <PresentationFormat>如螢幕大小 (16:9)</PresentationFormat>
  <Paragraphs>55</Paragraphs>
  <Slides>25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Didact Gothic</vt:lpstr>
      <vt:lpstr>Julius Sans One</vt:lpstr>
      <vt:lpstr>Montserrat</vt:lpstr>
      <vt:lpstr>Questrial</vt:lpstr>
      <vt:lpstr>新細明體</vt:lpstr>
      <vt:lpstr>Arial</vt:lpstr>
      <vt:lpstr>Wingdings</vt:lpstr>
      <vt:lpstr>Minimalist Grayscale Pitch Deck XL by Slidesgo</vt:lpstr>
      <vt:lpstr>CH1 Pointer</vt:lpstr>
      <vt:lpstr>Table of contents</vt:lpstr>
      <vt:lpstr>Pointer &amp;      2D array</vt:lpstr>
      <vt:lpstr>Address : (ptr+i) == (arr+i) == &amp;arr[i]  Value : *(ptr+i) == *(arr+i) == arr[i]</vt:lpstr>
      <vt:lpstr>縮寫複習</vt:lpstr>
      <vt:lpstr>複習DIO</vt:lpstr>
      <vt:lpstr>指標陣列</vt:lpstr>
      <vt:lpstr>PowerPoint 簡報</vt:lpstr>
      <vt:lpstr>PowerPoint 簡報</vt:lpstr>
      <vt:lpstr>demo2</vt:lpstr>
      <vt:lpstr>PowerPoint 簡報</vt:lpstr>
      <vt:lpstr>PowerPoint 簡報</vt:lpstr>
      <vt:lpstr>PowerPoint 簡報</vt:lpstr>
      <vt:lpstr>Them</vt:lpstr>
      <vt:lpstr>Passing arrays between functions</vt:lpstr>
      <vt:lpstr>Call by address</vt:lpstr>
      <vt:lpstr>PowerPoint 簡報</vt:lpstr>
      <vt:lpstr>tips</vt:lpstr>
      <vt:lpstr>PowerPoint 簡報</vt:lpstr>
      <vt:lpstr>PowerPoint 簡報</vt:lpstr>
      <vt:lpstr>PowerPoint 簡報</vt:lpstr>
      <vt:lpstr>03 HOLY AI</vt:lpstr>
      <vt:lpstr>PowerPoint 簡報</vt:lpstr>
      <vt:lpstr>HW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 Pointer</dc:title>
  <cp:lastModifiedBy>陳璽文</cp:lastModifiedBy>
  <cp:revision>59</cp:revision>
  <dcterms:modified xsi:type="dcterms:W3CDTF">2023-03-24T08:08:11Z</dcterms:modified>
</cp:coreProperties>
</file>